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3"/>
  </p:notesMasterIdLst>
  <p:sldIdLst>
    <p:sldId id="859" r:id="rId2"/>
    <p:sldId id="1017" r:id="rId3"/>
    <p:sldId id="1020" r:id="rId4"/>
    <p:sldId id="1038" r:id="rId5"/>
    <p:sldId id="1069" r:id="rId6"/>
    <p:sldId id="1021" r:id="rId7"/>
    <p:sldId id="1039" r:id="rId8"/>
    <p:sldId id="1055" r:id="rId9"/>
    <p:sldId id="1056" r:id="rId10"/>
    <p:sldId id="1022" r:id="rId11"/>
    <p:sldId id="1041" r:id="rId12"/>
    <p:sldId id="1026" r:id="rId13"/>
    <p:sldId id="1057" r:id="rId14"/>
    <p:sldId id="1030" r:id="rId15"/>
    <p:sldId id="1031" r:id="rId16"/>
    <p:sldId id="1058" r:id="rId17"/>
    <p:sldId id="1059" r:id="rId18"/>
    <p:sldId id="1060" r:id="rId19"/>
    <p:sldId id="1028" r:id="rId20"/>
    <p:sldId id="1061" r:id="rId21"/>
    <p:sldId id="1063" r:id="rId22"/>
    <p:sldId id="1032" r:id="rId23"/>
    <p:sldId id="1062" r:id="rId24"/>
    <p:sldId id="1042" r:id="rId25"/>
    <p:sldId id="1064" r:id="rId26"/>
    <p:sldId id="1044" r:id="rId27"/>
    <p:sldId id="1033" r:id="rId28"/>
    <p:sldId id="1065" r:id="rId29"/>
    <p:sldId id="1043" r:id="rId30"/>
    <p:sldId id="1046" r:id="rId31"/>
    <p:sldId id="1045" r:id="rId32"/>
    <p:sldId id="1048" r:id="rId33"/>
    <p:sldId id="1066" r:id="rId34"/>
    <p:sldId id="1049" r:id="rId35"/>
    <p:sldId id="1050" r:id="rId36"/>
    <p:sldId id="1051" r:id="rId37"/>
    <p:sldId id="1067" r:id="rId38"/>
    <p:sldId id="1068" r:id="rId39"/>
    <p:sldId id="1052" r:id="rId40"/>
    <p:sldId id="1053" r:id="rId41"/>
    <p:sldId id="1054" r:id="rId4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2CBBED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5" d="100"/>
          <a:sy n="105" d="100"/>
        </p:scale>
        <p:origin x="8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物理 必修 第一册 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相互作用</a:t>
            </a:r>
            <a:r>
              <a:rPr lang="en-US" altLang="zh-CN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力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2820662"/>
            <a:ext cx="115233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>
                <a:solidFill>
                  <a:srgbClr val="000000"/>
                </a:solidFill>
              </a:rPr>
              <a:t>4</a:t>
            </a:r>
            <a:r>
              <a:rPr lang="en-US" altLang="zh-CN" sz="4800" b="0" dirty="0">
                <a:solidFill>
                  <a:srgbClr val="000000"/>
                </a:solidFill>
                <a:latin typeface="+mj-ea"/>
                <a:ea typeface="+mj-ea"/>
              </a:rPr>
              <a:t>.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力的合成和分解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几种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特殊情况下力的合成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求共点力的合成时应注意的问题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合成力时，要正确理解合力与分力的大小关系：合力与分力的大小关系要视情况而定，不能形成合力总大于分力的思维定势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三个共点力合成时，其合力的最小值不一定等于两个较小力的和与第三个较大力之差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要点破.eps" descr="id:21474916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34766" y="739720"/>
            <a:ext cx="7628890" cy="6591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259" y="1567519"/>
            <a:ext cx="959793" cy="337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9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几种特殊情况下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力的合成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s836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842829" y="2005872"/>
            <a:ext cx="1404505" cy="1495136"/>
          </a:xfrm>
          <a:prstGeom prst="rect">
            <a:avLst/>
          </a:prstGeom>
        </p:spPr>
      </p:pic>
      <p:pic>
        <p:nvPicPr>
          <p:cNvPr id="5" name="as837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5804728" y="3701162"/>
            <a:ext cx="1480705" cy="1203614"/>
          </a:xfrm>
          <a:prstGeom prst="rect">
            <a:avLst/>
          </a:prstGeom>
        </p:spPr>
      </p:pic>
      <p:pic>
        <p:nvPicPr>
          <p:cNvPr id="6" name="as838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6066230" y="5013176"/>
            <a:ext cx="1007083" cy="13165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8846516"/>
                  </p:ext>
                </p:extLst>
              </p:nvPr>
            </p:nvGraphicFramePr>
            <p:xfrm>
              <a:off x="360852" y="1401447"/>
              <a:ext cx="11485849" cy="503377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412759">
                      <a:extLst>
                        <a:ext uri="{9D8B030D-6E8A-4147-A177-3AD203B41FA5}">
                          <a16:colId xmlns:a16="http://schemas.microsoft.com/office/drawing/2014/main" val="1526585935"/>
                        </a:ext>
                      </a:extLst>
                    </a:gridCol>
                    <a:gridCol w="3009293">
                      <a:extLst>
                        <a:ext uri="{9D8B030D-6E8A-4147-A177-3AD203B41FA5}">
                          <a16:colId xmlns:a16="http://schemas.microsoft.com/office/drawing/2014/main" val="446231789"/>
                        </a:ext>
                      </a:extLst>
                    </a:gridCol>
                    <a:gridCol w="3539938">
                      <a:extLst>
                        <a:ext uri="{9D8B030D-6E8A-4147-A177-3AD203B41FA5}">
                          <a16:colId xmlns:a16="http://schemas.microsoft.com/office/drawing/2014/main" val="1088334170"/>
                        </a:ext>
                      </a:extLst>
                    </a:gridCol>
                    <a:gridCol w="3523859">
                      <a:extLst>
                        <a:ext uri="{9D8B030D-6E8A-4147-A177-3AD203B41FA5}">
                          <a16:colId xmlns:a16="http://schemas.microsoft.com/office/drawing/2014/main" val="479855810"/>
                        </a:ext>
                      </a:extLst>
                    </a:gridCol>
                  </a:tblGrid>
                  <a:tr h="47712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类型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图示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合力的计算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09504203"/>
                      </a:ext>
                    </a:extLst>
                  </a:tr>
                  <a:tr h="1714707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两力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关系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两力垂直</a:t>
                          </a:r>
                          <a:endParaRPr lang="zh-CN" sz="9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7983" marR="579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1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zh-CN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Sup>
                                    <m:sSubSupPr>
                                      <m:ctrlPr>
                                        <a:rPr lang="zh-CN" sz="21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1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𝑭</m:t>
                                      </m:r>
                                    </m:e>
                                    <m:sub>
                                      <m:r>
                                        <a:rPr lang="en-US" sz="21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  <m:sup>
                                      <m:r>
                                        <a:rPr lang="en-US" sz="21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bSup>
                                  <m:r>
                                    <a:rPr lang="zh-CN" sz="21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  <m:sSubSup>
                                    <m:sSubSupPr>
                                      <m:ctrlPr>
                                        <a:rPr lang="zh-CN" sz="21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1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𝑭</m:t>
                                      </m:r>
                                    </m:e>
                                    <m:sub>
                                      <m:r>
                                        <a:rPr lang="en-US" sz="21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  <m:sup>
                                      <m:r>
                                        <a:rPr lang="en-US" sz="21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bSup>
                                </m:e>
                              </m:rad>
                            </m:oMath>
                          </a14:m>
                          <a:endParaRPr lang="zh-CN" sz="9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tan</a:t>
                          </a:r>
                          <a:r>
                            <a:rPr lang="en-US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1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θ</a:t>
                          </a:r>
                          <a:r>
                            <a:rPr lang="zh-CN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1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1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𝑭</m:t>
                                      </m:r>
                                    </m:e>
                                    <m:sub>
                                      <m:r>
                                        <a:rPr lang="en-US" sz="21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1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1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𝑭</m:t>
                                      </m:r>
                                    </m:e>
                                    <m:sub>
                                      <m:r>
                                        <a:rPr lang="en-US" sz="21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zh-CN" sz="9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7983" marR="579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73587791"/>
                      </a:ext>
                    </a:extLst>
                  </a:tr>
                  <a:tr h="137989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两力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关系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两力等大</a:t>
                          </a:r>
                          <a:r>
                            <a:rPr lang="zh-CN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夹角为</a:t>
                          </a:r>
                          <a:r>
                            <a:rPr lang="en-US" sz="21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θ</a:t>
                          </a:r>
                          <a:endParaRPr lang="zh-CN" sz="900" i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7983" marR="579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1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1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1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cos</a:t>
                          </a:r>
                          <a:r>
                            <a:rPr lang="en-US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𝜽</m:t>
                                  </m:r>
                                </m:num>
                                <m:den>
                                  <m:r>
                                    <a:rPr lang="en-US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endParaRPr lang="zh-CN" sz="9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1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1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1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夹角为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𝜽</m:t>
                                  </m:r>
                                </m:num>
                                <m:den>
                                  <m:r>
                                    <a:rPr lang="en-US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endParaRPr lang="zh-CN" sz="9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7983" marR="579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38354574"/>
                      </a:ext>
                    </a:extLst>
                  </a:tr>
                  <a:tr h="954241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两力等大且夹角为</a:t>
                          </a:r>
                          <a:r>
                            <a:rPr lang="en-US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120</a:t>
                          </a:r>
                          <a:r>
                            <a:rPr lang="en-US" sz="21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°</a:t>
                          </a:r>
                          <a:endParaRPr lang="zh-CN" sz="9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7983" marR="579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sz="2100" b="1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sz="2100" b="1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9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合力与分力等大</a:t>
                          </a:r>
                          <a:endParaRPr lang="zh-CN" sz="9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7983" marR="579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523685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8846516"/>
                  </p:ext>
                </p:extLst>
              </p:nvPr>
            </p:nvGraphicFramePr>
            <p:xfrm>
              <a:off x="360852" y="1401447"/>
              <a:ext cx="11485849" cy="495731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412759">
                      <a:extLst>
                        <a:ext uri="{9D8B030D-6E8A-4147-A177-3AD203B41FA5}">
                          <a16:colId xmlns:a16="http://schemas.microsoft.com/office/drawing/2014/main" val="1526585935"/>
                        </a:ext>
                      </a:extLst>
                    </a:gridCol>
                    <a:gridCol w="3009293">
                      <a:extLst>
                        <a:ext uri="{9D8B030D-6E8A-4147-A177-3AD203B41FA5}">
                          <a16:colId xmlns:a16="http://schemas.microsoft.com/office/drawing/2014/main" val="446231789"/>
                        </a:ext>
                      </a:extLst>
                    </a:gridCol>
                    <a:gridCol w="3539938">
                      <a:extLst>
                        <a:ext uri="{9D8B030D-6E8A-4147-A177-3AD203B41FA5}">
                          <a16:colId xmlns:a16="http://schemas.microsoft.com/office/drawing/2014/main" val="1088334170"/>
                        </a:ext>
                      </a:extLst>
                    </a:gridCol>
                    <a:gridCol w="3523859">
                      <a:extLst>
                        <a:ext uri="{9D8B030D-6E8A-4147-A177-3AD203B41FA5}">
                          <a16:colId xmlns:a16="http://schemas.microsoft.com/office/drawing/2014/main" val="479855810"/>
                        </a:ext>
                      </a:extLst>
                    </a:gridCol>
                  </a:tblGrid>
                  <a:tr h="48006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类型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图示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合力的计算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09504203"/>
                      </a:ext>
                    </a:extLst>
                  </a:tr>
                  <a:tr h="1714707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两力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关系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两力垂直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7983" marR="579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57983" marR="579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26298" t="-28369" r="-346" b="-16170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73587791"/>
                      </a:ext>
                    </a:extLst>
                  </a:tr>
                  <a:tr h="137989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两力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关系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两力等大</a:t>
                          </a:r>
                          <a:r>
                            <a:rPr lang="zh-CN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夹角为</a:t>
                          </a:r>
                          <a:r>
                            <a:rPr lang="en-US" sz="21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θ</a:t>
                          </a:r>
                          <a:endParaRPr lang="zh-CN" sz="900" i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7983" marR="579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57983" marR="579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26298" t="-159471" r="-346" b="-10088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8354574"/>
                      </a:ext>
                    </a:extLst>
                  </a:tr>
                  <a:tr h="1382649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9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两力等大且夹角为</a:t>
                          </a:r>
                          <a:r>
                            <a:rPr lang="en-US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120</a:t>
                          </a:r>
                          <a:r>
                            <a:rPr lang="en-US" sz="21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°</a:t>
                          </a:r>
                          <a:endParaRPr lang="zh-CN" sz="9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7983" marR="579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sz="2100" b="1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sz="2100" b="1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9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合力与分力等大</a:t>
                          </a:r>
                          <a:endParaRPr lang="zh-CN" sz="9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7983" marR="579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5236850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81108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湖南株洲第十三中学期末改编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某款新型新能源汽车在展台上展示了横向移动和原地调头功能，这是因为每个车轮安装了一组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斜角的辊子，可使每个车轮旋转时受到的摩擦力都和车辆前后方向成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夹角，同时该汽车有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个电动发动机，可分别控制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个车轮旋转方向和所受地面的摩擦力方向，如图甲所示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若某时刻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该汽车所受地面的摩擦力可等效成如图乙所示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该汽车将从静止开始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轴正方向运动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轴负方向运动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轴正方向运动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轴负方向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16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8412" y="917051"/>
            <a:ext cx="994484" cy="320124"/>
          </a:xfrm>
          <a:prstGeom prst="rect">
            <a:avLst/>
          </a:prstGeom>
        </p:spPr>
      </p:pic>
      <p:pic>
        <p:nvPicPr>
          <p:cNvPr id="7" name="24答案.eps" descr="id:214749170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3" y="5899861"/>
            <a:ext cx="764309" cy="27247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03341" y="5158933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 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5046" y="3589702"/>
            <a:ext cx="4164755" cy="165216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52896" y="58052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813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车轮旋转时每个车轮的摩擦力都和车辆前后方向成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夹角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则摩擦力的合力方向沿汽车的运动方向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由题图乙可知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该汽车将从静止开始沿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轴正方向运动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6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764309" cy="27247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790950" y="4428020"/>
            <a:ext cx="5904656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 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2510" y="2018172"/>
            <a:ext cx="6097618" cy="2418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12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16" y="908720"/>
            <a:ext cx="968680" cy="3421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的两种分解方法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按力的作用效果分解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把力按实际效果分解的一般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as841.jpg" descr="id:21474949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22716" y="2636912"/>
            <a:ext cx="6362123" cy="196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59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实际效果分解的示例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一面：垂直接触面和平行接触面分解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压和滑的效果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：均垂直接触面分解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压的效果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，如图所示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s842.jpg" descr="id:21474949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15741" y="2031466"/>
            <a:ext cx="4808682" cy="1399624"/>
          </a:xfrm>
          <a:prstGeom prst="rect">
            <a:avLst/>
          </a:prstGeom>
        </p:spPr>
      </p:pic>
      <p:pic>
        <p:nvPicPr>
          <p:cNvPr id="4" name="as843.jpg" descr="id:21474949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85956" y="4350735"/>
            <a:ext cx="4683542" cy="1921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12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：沿绳分解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拉的效果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：沿杆分解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拉或压的效果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，如图所示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s844.jpg" descr="id:21474949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22512" y="1419541"/>
            <a:ext cx="3729542" cy="750217"/>
          </a:xfrm>
          <a:prstGeom prst="rect">
            <a:avLst/>
          </a:prstGeom>
        </p:spPr>
      </p:pic>
      <p:pic>
        <p:nvPicPr>
          <p:cNvPr id="4" name="as849.jpg" descr="id:21474949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98121" y="3358328"/>
            <a:ext cx="4378325" cy="207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73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正交分解法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定义：将已知力按互相垂直的两个方向进行分解的方法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建立坐标系的原则：一般选共点力的作用点为原点，在静力学中，以少分解力和容易分解力为原则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即尽量多的力在坐标轴上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；在动力学中，以加速度方向和垂直加速度方向为坐标轴建立坐标系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51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44347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方法：物体受到多个力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作用，求合力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时，可把各分力沿相互垂直的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轴分解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轴上的合力：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轴上的合力：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合力大小：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合力方向：与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轴夹角为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，且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 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22300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一般情况下，应用正交分解法建立坐标系时，应尽量使所求量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或未知量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落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在坐标轴上，这样解方程较简单，如图所示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443478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E221.eps" descr="id:21474949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022586" y="2025939"/>
            <a:ext cx="2660073" cy="241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42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 dirty="0">
                <a:solidFill>
                  <a:srgbClr val="000000"/>
                </a:solidFill>
                <a:ea typeface="+mj-ea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江苏苏州期中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如图甲所示，水平轻杆</a:t>
            </a:r>
            <a:r>
              <a:rPr lang="en-US" altLang="zh-CN" b="1" i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固定于竖直墙壁上，轻绳</a:t>
            </a:r>
            <a:r>
              <a:rPr lang="en-US" altLang="zh-CN" b="1" i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端固定于墙上，另一端</a:t>
            </a:r>
            <a:r>
              <a:rPr lang="en-US" altLang="zh-CN" b="1" i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跨过杆</a:t>
            </a:r>
            <a:r>
              <a:rPr lang="en-US" altLang="zh-CN" b="1" i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右端的光滑定滑轮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挂一个质量为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的物体，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图乙中轻杆</a:t>
            </a:r>
            <a:r>
              <a:rPr lang="en-US" altLang="zh-CN" b="1" i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HG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一端用铰链连接在竖直墙上，另一端</a:t>
            </a:r>
            <a:r>
              <a:rPr lang="en-US" altLang="zh-CN" b="1" i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绳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拉住，</a:t>
            </a:r>
            <a:r>
              <a:rPr lang="en-US" altLang="zh-CN" b="1" i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与水平方向也</a:t>
            </a:r>
            <a:r>
              <a:rPr lang="zh-CN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</a:t>
            </a:r>
            <a:r>
              <a:rPr lang="en-US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30</a:t>
            </a:r>
            <a:r>
              <a:rPr lang="en-US" altLang="zh-CN" b="1" spc="-1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角，在轻杆的</a:t>
            </a:r>
            <a:r>
              <a:rPr lang="en-US" altLang="zh-CN" b="1" i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点用轻绳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拉住一个质量为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的物体，求：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轻绳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段的拉力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与轻绳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的拉力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之比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典例2.eps" descr="id:21474917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220" y="947359"/>
            <a:ext cx="904076" cy="291022"/>
          </a:xfrm>
          <a:prstGeom prst="rect">
            <a:avLst/>
          </a:prstGeom>
        </p:spPr>
      </p:pic>
      <p:pic>
        <p:nvPicPr>
          <p:cNvPr id="8" name="24答案.eps" descr="id:21474917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5038846"/>
            <a:ext cx="764309" cy="27247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890813" y="5877088"/>
            <a:ext cx="53727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 </a:t>
            </a:r>
            <a:r>
              <a:rPr lang="en-US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7735" y="3648089"/>
            <a:ext cx="6021807" cy="230119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246189" y="4944249"/>
            <a:ext cx="14013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 dirty="0">
                <a:solidFill>
                  <a:srgbClr val="000000"/>
                </a:solidFill>
              </a:rPr>
              <a:t>M</a:t>
            </a:r>
            <a:r>
              <a:rPr lang="en-US" altLang="zh-CN" sz="2400" baseline="-25000" dirty="0">
                <a:solidFill>
                  <a:srgbClr val="000000"/>
                </a:solidFill>
              </a:rPr>
              <a:t>1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400" dirty="0">
                <a:solidFill>
                  <a:srgbClr val="000000"/>
                </a:solidFill>
              </a:rPr>
              <a:t>2</a:t>
            </a:r>
            <a:r>
              <a:rPr lang="en-US" altLang="zh-CN" sz="2400" i="1" dirty="0">
                <a:solidFill>
                  <a:srgbClr val="000000"/>
                </a:solidFill>
              </a:rPr>
              <a:t>M</a:t>
            </a:r>
            <a:r>
              <a:rPr lang="en-US" altLang="zh-CN" sz="2400" baseline="-25000" dirty="0">
                <a:solidFill>
                  <a:srgbClr val="000000"/>
                </a:solidFill>
              </a:rPr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310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620174"/>
            <a:ext cx="1254116" cy="369395"/>
          </a:xfrm>
          <a:prstGeom prst="rect">
            <a:avLst/>
          </a:prstGeom>
        </p:spPr>
      </p:pic>
      <p:pic>
        <p:nvPicPr>
          <p:cNvPr id="6" name="24知识过.eps" descr="id:2147491630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88368" y="804441"/>
            <a:ext cx="7723262" cy="536327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486525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共点力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：几个力如果都作用在物体的同一点，或它们的作用线相交于同一点，这几个力就叫作共点力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如图甲、乙所示的两种情况都是共点力，如图丙所示的情况不是共点力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8210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918210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918210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力的作用线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：沿力的方向所作的直线就是力的作用线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8368" y="3212976"/>
            <a:ext cx="7404674" cy="2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51214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点受力分析如图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中轻绳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段的拉力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中轻绳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的拉力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𝐌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𝐬𝐢𝐧𝟑𝟎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°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𝑬𝑮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512145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1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80728"/>
            <a:ext cx="764309" cy="27247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998862" y="4966127"/>
            <a:ext cx="56685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dirty="0">
                <a:solidFill>
                  <a:srgbClr val="000000"/>
                </a:solidFill>
              </a:rPr>
              <a:t>a          </a:t>
            </a:r>
            <a:r>
              <a:rPr lang="en-US" altLang="zh-CN" sz="2400" dirty="0" smtClean="0">
                <a:solidFill>
                  <a:srgbClr val="000000"/>
                </a:solidFill>
              </a:rPr>
              <a:t>                                                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dirty="0">
                <a:solidFill>
                  <a:srgbClr val="000000"/>
                </a:solidFill>
              </a:rPr>
              <a:t>b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8782" y="2275537"/>
            <a:ext cx="7391337" cy="2657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24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1"/>
              <p:cNvSpPr txBox="1">
                <a:spLocks/>
              </p:cNvSpPr>
              <p:nvPr/>
            </p:nvSpPr>
            <p:spPr bwMode="auto">
              <a:xfrm>
                <a:off x="360854" y="4857578"/>
                <a:ext cx="11485848" cy="1523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杆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端的支持力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 60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轻杆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端的支持力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𝐭𝐚𝐧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𝟑𝟎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°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𝑯𝑮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e>
                        </m:rad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857578"/>
                <a:ext cx="11485848" cy="1523750"/>
              </a:xfrm>
              <a:prstGeom prst="rect">
                <a:avLst/>
              </a:prstGeom>
              <a:blipFill>
                <a:blip r:embed="rId2"/>
                <a:stretch>
                  <a:fillRect l="-796" r="-31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轻杆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端的支持力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与轻杆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端的支持力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大小之比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1211065" y="4228846"/>
                <a:ext cx="1787797" cy="4964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2400" i="1" dirty="0">
                    <a:solidFill>
                      <a:srgbClr val="000000"/>
                    </a:solidFill>
                  </a:rPr>
                  <a:t>M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</a:rPr>
                  <a:t>1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400" dirty="0">
                    <a:solidFill>
                      <a:srgbClr val="000000"/>
                    </a:solidFill>
                  </a:rPr>
                  <a:t>3</a:t>
                </a:r>
                <a:r>
                  <a:rPr lang="en-US" altLang="zh-CN" sz="2400" i="1" dirty="0">
                    <a:solidFill>
                      <a:srgbClr val="000000"/>
                    </a:solidFill>
                  </a:rPr>
                  <a:t>M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</a:rPr>
                  <a:t>2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1065" y="4228846"/>
                <a:ext cx="1787797" cy="496483"/>
              </a:xfrm>
              <a:prstGeom prst="rect">
                <a:avLst/>
              </a:prstGeom>
              <a:blipFill>
                <a:blip r:embed="rId3"/>
                <a:stretch>
                  <a:fillRect t="-7407" r="-1024" b="-28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答案.eps" descr="id:214749172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4322370"/>
            <a:ext cx="764309" cy="272473"/>
          </a:xfrm>
          <a:prstGeom prst="rect">
            <a:avLst/>
          </a:prstGeom>
        </p:spPr>
      </p:pic>
      <p:pic>
        <p:nvPicPr>
          <p:cNvPr id="5" name="24解析.eps" descr="id:214749169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06574" y="5036493"/>
            <a:ext cx="764309" cy="27247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890813" y="3713783"/>
            <a:ext cx="53727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 </a:t>
            </a:r>
            <a:r>
              <a:rPr lang="en-US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7735" y="1484784"/>
            <a:ext cx="6021807" cy="2301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388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典例3.eps" descr="id:21474917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220" y="937834"/>
            <a:ext cx="904076" cy="291022"/>
          </a:xfrm>
          <a:prstGeom prst="rect">
            <a:avLst/>
          </a:prstGeom>
        </p:spPr>
      </p:pic>
      <p:pic>
        <p:nvPicPr>
          <p:cNvPr id="6" name="24答案.eps" descr="id:21474917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4149080"/>
            <a:ext cx="764309" cy="27247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同一平面内共点的四个力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的大小依次为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 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N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，方向如图所示，求它们的合力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e218.jpg" descr="id:2147495061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9062" y="1556792"/>
            <a:ext cx="2497455" cy="231013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240824" y="3962150"/>
            <a:ext cx="50417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38.2 N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方向与</a:t>
            </a:r>
            <a:r>
              <a:rPr lang="en-US" altLang="zh-CN" sz="2400" i="1" dirty="0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en-US" altLang="zh-CN" sz="24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成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45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角斜向右上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465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88168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图甲所示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建立直角坐标系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把各个力分解到两个坐标轴上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并求出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轴和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轴上的合力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 37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 37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27 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 37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 37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27 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可知合力如图乙所示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合力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38.2 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 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φ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即合力的大小约为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38.2 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方向与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角斜向右上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881686"/>
              </a:xfrm>
              <a:blipFill>
                <a:blip r:embed="rId2"/>
                <a:stretch>
                  <a:fillRect l="-796" r="-849" b="-16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3718943" y="5920242"/>
            <a:ext cx="4608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 </a:t>
            </a:r>
            <a:r>
              <a:rPr lang="en-US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24解析.eps" descr="id:2147491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48222"/>
            <a:ext cx="764309" cy="27247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0830" y="3653050"/>
            <a:ext cx="5731470" cy="225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52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9327"/>
            <a:ext cx="981824" cy="34256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利用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平行四边形定则求合力的方法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作图法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根据平行四边形定则用作图法求两个力的合力时，必须严格作出力的图示，再由图示得出合力的大小和方向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分力、合力的比例要一致，力的标度要适当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虚线、实线要分清，表示分力和合力的两条邻边和对角线要画实线，并加上箭头，平行四边形的另两条边画虚线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求合力时既要求出合力的大小，还要求出合力的方向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75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计算法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两分力共线时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两力同向，则合力的大小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，方向与两力同向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两力反向，则合力的大小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｜，方向与两力中较大者同向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两分力不共线时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根据平行四边形定则作出示意图，根据几何知识算出合力的大小和方向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59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24805"/>
            <a:ext cx="968152" cy="321706"/>
          </a:xfrm>
          <a:prstGeom prst="rect">
            <a:avLst/>
          </a:prstGeom>
        </p:spPr>
      </p:pic>
      <p:pic>
        <p:nvPicPr>
          <p:cNvPr id="5" name="24答案.eps" descr="id:21474917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4284262"/>
            <a:ext cx="764309" cy="272473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电线杆的两侧常用钢丝绳把它固定在地上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如果钢丝绳与水平地面的夹角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，每根钢丝绳的拉力都是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 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，求两根钢丝绳作用在电线杆上的合力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e199.jpg" descr="id:21474951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005228" y="1988840"/>
            <a:ext cx="2197100" cy="217297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05639" y="4215600"/>
            <a:ext cx="31117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000000"/>
                </a:solidFill>
              </a:rPr>
              <a:t>520 N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，方向竖直向下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1451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作图法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如图甲所示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点引两条有向线段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夹角为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设定单位长度表示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的长度都是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个单位长度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作出平行四边形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其对角线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就表示两个拉力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的合力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量得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长约为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个单位长度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所以合力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5.2 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520 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用量角器量得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所以合力方向竖直向下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89780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589780"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589780"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589780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216400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解析.eps" descr="id:21474916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48222"/>
            <a:ext cx="764309" cy="27247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r="51651" b="-9851"/>
          <a:stretch/>
        </p:blipFill>
        <p:spPr>
          <a:xfrm>
            <a:off x="3662797" y="3091756"/>
            <a:ext cx="2360402" cy="2929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28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642839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方法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计算法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先画出力的平行四边形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如图乙所示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故得到的是菱形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连接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OE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两对角线相互垂直且平分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交于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O'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Cambria Math" panose="02040503050406030204" pitchFamily="18" charset="0"/>
                  </a:rPr>
                  <a:t>△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OCO'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COO'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 30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所以合力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 30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N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520 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由几何关系可知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合力方向竖直向下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642839"/>
              </a:xfrm>
              <a:blipFill>
                <a:blip r:embed="rId2"/>
                <a:stretch>
                  <a:fillRect l="-796" r="-849" b="-18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解析.eps" descr="id:2147491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48222"/>
            <a:ext cx="764309" cy="27247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222998" y="6007426"/>
            <a:ext cx="39399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/>
          <a:srcRect l="45297" t="-10941"/>
          <a:stretch/>
        </p:blipFill>
        <p:spPr>
          <a:xfrm>
            <a:off x="4583038" y="3393568"/>
            <a:ext cx="2427809" cy="268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70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2445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作图法求解合力的流程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562" y="820232"/>
            <a:ext cx="1762454" cy="43174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0710" y="1534174"/>
            <a:ext cx="8668443" cy="2212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2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192" y="908720"/>
            <a:ext cx="1308841" cy="3465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合力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和分力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：假设一个力单独作用的效果跟某几个力共同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作用的效果相同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，这个力就叫作那几个力的合力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假设几个力共同作用的效果跟某个力单独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作用的效果相同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，这几个力就叫作那个力的分力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：合力与分力的关系是一种等效替代的关系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64604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由于三个力中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的合力范围为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N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≤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≤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N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不包括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N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故三个力的合力的最小值为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N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合力的最大值为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 N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08721"/>
            <a:ext cx="936104" cy="314264"/>
          </a:xfrm>
          <a:prstGeom prst="rect">
            <a:avLst/>
          </a:prstGeom>
        </p:spPr>
      </p:pic>
      <p:pic>
        <p:nvPicPr>
          <p:cNvPr id="5" name="24答案.eps" descr="id:21474917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4284262"/>
            <a:ext cx="764309" cy="272473"/>
          </a:xfrm>
          <a:prstGeom prst="rect">
            <a:avLst/>
          </a:prstGeom>
        </p:spPr>
      </p:pic>
      <p:pic>
        <p:nvPicPr>
          <p:cNvPr id="6" name="24解析.eps" descr="id:21474916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4877259"/>
            <a:ext cx="764309" cy="272473"/>
          </a:xfrm>
          <a:prstGeom prst="rect">
            <a:avLst/>
          </a:prstGeom>
        </p:spPr>
      </p:pic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三个力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，关于三个力的合力，下列说法正确的是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三个力的合力的最小值为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N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三个力的合力的最大值为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 N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三个力的合力可能为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N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三个力的合力不可能为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N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57958" y="4189665"/>
            <a:ext cx="939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6023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两个共点力的合力范围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≤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≤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两个力的大小不变时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其合力随夹角的增大而减小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当两个力反向时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合力最小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｜；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当两个力同向时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合力最大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三个力的合力范围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三个力共线且方向相同时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其合力最大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以这三个力的大小为边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如果能组成封闭的三角形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则其合力的最小值为零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若不能组成封闭的三角形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则合力的最小值等于最大的那个力减去另外两个力的和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关键提醒.eps" descr="id:21474918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5202" y="931089"/>
            <a:ext cx="1667741" cy="329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3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568" y="908720"/>
            <a:ext cx="971186" cy="34598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限制条件的力的分解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2072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在力的平行四边形中，合力为平行四边形的对角线，合力一定时，对角线的大小、方向就确定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若已知合力和两个分力的方向，力的平行四边形是唯一的，有唯一解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已知合力和一个分力的大小和方向时，力的平行四边形也是唯一的，有唯一解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ef600.jpg" descr="id:21474951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571913" y="3089110"/>
            <a:ext cx="5862624" cy="1401505"/>
          </a:xfrm>
          <a:prstGeom prst="rect">
            <a:avLst/>
          </a:prstGeom>
        </p:spPr>
      </p:pic>
      <p:pic>
        <p:nvPicPr>
          <p:cNvPr id="6" name="ef601.jpg" descr="id:214749520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596801" y="5174545"/>
            <a:ext cx="5234709" cy="133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51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已知合力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以及一个分力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的方向和另一个分力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的大小，求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的方向时，可以合力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的箭头端为圆心、以表示分力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大小的线段为半径作圆，用有向线段表示分力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的夹角为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，且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，有下面几种可能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时，无解，如图甲所示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时，有唯一解，如图乙所示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时，有两个解，如图丙所示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时，有唯一解，如图丁所示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ef602.jpg" descr="id:21474952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64232" y="4623978"/>
            <a:ext cx="1550765" cy="1502484"/>
          </a:xfrm>
          <a:prstGeom prst="rect">
            <a:avLst/>
          </a:prstGeom>
        </p:spPr>
      </p:pic>
      <p:pic>
        <p:nvPicPr>
          <p:cNvPr id="13" name="ef603.jpg" descr="id:214749521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42887" y="4668444"/>
            <a:ext cx="1377583" cy="1532396"/>
          </a:xfrm>
          <a:prstGeom prst="rect">
            <a:avLst/>
          </a:prstGeom>
        </p:spPr>
      </p:pic>
      <p:pic>
        <p:nvPicPr>
          <p:cNvPr id="14" name="ef604.jpg" descr="id:214749522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929927" y="4668444"/>
            <a:ext cx="1506682" cy="1493562"/>
          </a:xfrm>
          <a:prstGeom prst="rect">
            <a:avLst/>
          </a:prstGeom>
        </p:spPr>
      </p:pic>
      <p:pic>
        <p:nvPicPr>
          <p:cNvPr id="15" name="ef605.jpg" descr="id:214749522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146066" y="4831062"/>
            <a:ext cx="1781175" cy="12954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486694" y="6009519"/>
            <a:ext cx="84405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 </a:t>
            </a:r>
            <a:r>
              <a:rPr lang="en-US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4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77" y="940089"/>
            <a:ext cx="956012" cy="324741"/>
          </a:xfrm>
          <a:prstGeom prst="rect">
            <a:avLst/>
          </a:prstGeom>
        </p:spPr>
      </p:pic>
      <p:pic>
        <p:nvPicPr>
          <p:cNvPr id="5" name="24答案.eps" descr="id:21474917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4812711"/>
            <a:ext cx="764309" cy="272473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在倾角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的斜面上有一竖直放置的挡板，在挡板和斜面之间放有一个重力为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的光滑圆球，如图所示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试求这个圆球对斜面和对挡板的压力大小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cy01-150e.jpg" descr="id:21474952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862958" y="1946449"/>
            <a:ext cx="3591560" cy="211264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1353293" y="4636041"/>
                <a:ext cx="1938351" cy="6258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i="1" dirty="0" smtClean="0">
                    <a:solidFill>
                      <a:srgbClr val="000000"/>
                    </a:solidFill>
                  </a:rPr>
                  <a:t>G</a:t>
                </a:r>
                <a:r>
                  <a:rPr lang="en-US" altLang="zh-CN" sz="2400" dirty="0" err="1">
                    <a:solidFill>
                      <a:srgbClr val="000000"/>
                    </a:solidFill>
                  </a:rPr>
                  <a:t>tan</a:t>
                </a:r>
                <a:r>
                  <a:rPr lang="en-US" altLang="zh-CN" sz="24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400" i="1" dirty="0">
                    <a:solidFill>
                      <a:srgbClr val="000000"/>
                    </a:solidFill>
                  </a:rPr>
                  <a:t>α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𝑮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𝐜𝐨𝐬</m:t>
                        </m:r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𝜶</m:t>
                        </m:r>
                      </m:den>
                    </m:f>
                  </m:oMath>
                </a14:m>
                <a:endParaRPr lang="zh-CN" altLang="en-US" dirty="0"/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3293" y="4636041"/>
                <a:ext cx="1938351" cy="625812"/>
              </a:xfrm>
              <a:prstGeom prst="rect">
                <a:avLst/>
              </a:prstGeom>
              <a:blipFill>
                <a:blip r:embed="rId5"/>
                <a:stretch>
                  <a:fillRect l="-5031" b="-88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676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916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70409"/>
            <a:ext cx="764309" cy="27247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55454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dirty="0" smtClean="0"/>
                  <a:t> </a:t>
                </a:r>
                <a:r>
                  <a:rPr lang="en-US" altLang="zh-CN" dirty="0" smtClean="0"/>
                  <a:t>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圆球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受到竖直向下的重力作用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重力欲使圆球向下运动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由于挡板和斜面的支持力作用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圆球才保持静止状态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因此圆球的重力产生了两个作用效果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如图所示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一是使圆球垂直压紧挡板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二是使圆球垂直压紧斜面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由几何关系可得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𝑮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𝐜𝐨𝐬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𝜶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分别为圆球对挡板和斜面的压力大小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内容占位符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554545"/>
              </a:xfr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y01-151e.jpg" descr="id:214749525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439022" y="3356992"/>
            <a:ext cx="3575685" cy="207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05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561" y="910425"/>
            <a:ext cx="980491" cy="34203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验证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力的平行四边形定则的实验创新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2072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验证二力合成的平行四边形定则的物理思想是等效替代思想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如，第一次用两个弹簧测力计互成角度地拉橡皮条上的圆环，第二次用一个弹簧测力计拉橡皮条上的圆环，两次均使圆环处于同一点，即将两个弹簧测力计的拉力用一个弹簧测力计的拉力来代替，与两个力等效的那个力就是二力的合力，因此设计探究实验时一定要关注等效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还可以用以下三种方法验证力的平行四边形定则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ef606.jpg" descr="id:21474952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341238" y="4149080"/>
            <a:ext cx="2729450" cy="1440796"/>
          </a:xfrm>
          <a:prstGeom prst="rect">
            <a:avLst/>
          </a:prstGeom>
        </p:spPr>
      </p:pic>
      <p:pic>
        <p:nvPicPr>
          <p:cNvPr id="6" name="ef607.jpg" descr="id:214749528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051072" y="4162440"/>
            <a:ext cx="1818934" cy="1685064"/>
          </a:xfrm>
          <a:prstGeom prst="rect">
            <a:avLst/>
          </a:prstGeom>
        </p:spPr>
      </p:pic>
      <p:pic>
        <p:nvPicPr>
          <p:cNvPr id="7" name="ef608.jpg" descr="id:214749529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799768" y="4164456"/>
            <a:ext cx="1842025" cy="169269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82638" y="5857153"/>
            <a:ext cx="89546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529715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 </a:t>
            </a:r>
            <a:r>
              <a:rPr lang="en-US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 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69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08735"/>
          </a:xfrm>
        </p:spPr>
        <p:txBody>
          <a:bodyPr/>
          <a:lstStyle/>
          <a:p>
            <a:pPr indent="576263" hangingPunct="0">
              <a:spcAft>
                <a:spcPts val="0"/>
              </a:spcAft>
            </a:pPr>
            <a:r>
              <a:rPr lang="zh-CN" altLang="zh-CN" sz="23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图甲所示，先测量重物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所受的重力，然后用细线将重物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挂在弹簧测力计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下端，弹簧测力计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的挂钩端用细线系于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点，手持拉环端向左拉，使结点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静止在某位置，读出弹簧测力计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的示数，并在贴于竖直木板的白纸上记录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点的位置和细线的方向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76263" hangingPunct="0">
              <a:spcAft>
                <a:spcPts val="0"/>
              </a:spcAft>
            </a:pP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如图乙所示，利用了三根完全相同的橡皮筋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，两个质量相同的重物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先测出橡皮筋的原长，按图中所示的情况挂好，记录橡皮筋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的方向，测出每根橡皮筋的长度，用橡皮筋的伸长量代表力的大小</a:t>
            </a:r>
            <a:r>
              <a:rPr lang="en-US" altLang="zh-CN" sz="23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606.jpg" descr="id:21474952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630710" y="3994306"/>
            <a:ext cx="2729450" cy="1440796"/>
          </a:xfrm>
          <a:prstGeom prst="rect">
            <a:avLst/>
          </a:prstGeom>
        </p:spPr>
      </p:pic>
      <p:pic>
        <p:nvPicPr>
          <p:cNvPr id="4" name="ef607.jpg" descr="id:214749528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40544" y="4007666"/>
            <a:ext cx="1818934" cy="1685064"/>
          </a:xfrm>
          <a:prstGeom prst="rect">
            <a:avLst/>
          </a:prstGeom>
        </p:spPr>
      </p:pic>
      <p:pic>
        <p:nvPicPr>
          <p:cNvPr id="5" name="ef608.jpg" descr="id:214749529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089240" y="4009682"/>
            <a:ext cx="1842025" cy="169269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272110" y="5702379"/>
            <a:ext cx="89546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529715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 </a:t>
            </a:r>
            <a:r>
              <a:rPr lang="en-US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 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77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30238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丙图，固定两个光滑的定滑轮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，将三根绳子打一个结点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，每个钩码的质量相等，当系统平衡时，根据钩码个数确定三根绳子的拉力的数值关系，画出绳子的方向，进而验证力的平行四边形定则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606.jpg" descr="id:21474952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467036" y="2546686"/>
            <a:ext cx="2729450" cy="1440796"/>
          </a:xfrm>
          <a:prstGeom prst="rect">
            <a:avLst/>
          </a:prstGeom>
        </p:spPr>
      </p:pic>
      <p:pic>
        <p:nvPicPr>
          <p:cNvPr id="4" name="ef607.jpg" descr="id:214749528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76870" y="2560046"/>
            <a:ext cx="1818934" cy="1685064"/>
          </a:xfrm>
          <a:prstGeom prst="rect">
            <a:avLst/>
          </a:prstGeom>
        </p:spPr>
      </p:pic>
      <p:pic>
        <p:nvPicPr>
          <p:cNvPr id="5" name="ef608.jpg" descr="id:214749529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925566" y="2562062"/>
            <a:ext cx="1842025" cy="169269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108436" y="4254759"/>
            <a:ext cx="89546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529715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 </a:t>
            </a:r>
            <a:r>
              <a:rPr lang="en-US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 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55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34598"/>
            <a:ext cx="952977" cy="312599"/>
          </a:xfrm>
          <a:prstGeom prst="rect">
            <a:avLst/>
          </a:prstGeom>
        </p:spPr>
      </p:pic>
      <p:pic>
        <p:nvPicPr>
          <p:cNvPr id="4" name="24答案.eps" descr="id:21474917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5100743"/>
            <a:ext cx="764309" cy="272473"/>
          </a:xfrm>
          <a:prstGeom prst="rect">
            <a:avLst/>
          </a:prstGeom>
        </p:spPr>
      </p:pic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 dirty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河北衡水武强中学期末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验证力的平行四边形定则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力的平行四边形定则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得到验证，如图乙所示，则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 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 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ef609.jpg" descr="id:214749530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134766" y="2060848"/>
            <a:ext cx="1885950" cy="2432685"/>
          </a:xfrm>
          <a:prstGeom prst="rect">
            <a:avLst/>
          </a:prstGeom>
        </p:spPr>
      </p:pic>
      <p:pic>
        <p:nvPicPr>
          <p:cNvPr id="9" name="ef610.jpg" descr="id:214749531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303118" y="2418353"/>
            <a:ext cx="2388235" cy="2075180"/>
          </a:xfrm>
          <a:prstGeom prst="rect">
            <a:avLst/>
          </a:prstGeom>
        </p:spPr>
      </p:pic>
      <p:pic>
        <p:nvPicPr>
          <p:cNvPr id="10" name="ef611.jpg" descr="id:2147495320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8111430" y="3067142"/>
            <a:ext cx="2952328" cy="142457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638822" y="4516889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 </a:t>
            </a:r>
            <a:r>
              <a:rPr lang="en-US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 </a:t>
            </a:r>
            <a:r>
              <a:rPr lang="en-US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32943" y="5006146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3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400" dirty="0">
                <a:solidFill>
                  <a:srgbClr val="000000"/>
                </a:solidFill>
              </a:rPr>
              <a:t>4</a:t>
            </a:r>
            <a:endParaRPr lang="zh-CN" altLang="en-US" dirty="0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5518973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dirty="0" smtClean="0"/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由平衡条件可知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在水平方向有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mg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cos 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β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mg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cos 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α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解得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cos 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α</a:t>
            </a:r>
            <a:r>
              <a:rPr lang="en-US" altLang="zh-CN" b="1" dirty="0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∶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cos 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β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b="1" dirty="0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∶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2" name="24解析.eps" descr="id:2147491694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406574" y="5736866"/>
            <a:ext cx="764309" cy="27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69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7" y="903525"/>
            <a:ext cx="1284475" cy="347879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力的合成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分解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力的合成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定义：求几个力的合力的过程叫作力的合成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力的合成实际上就是要找一个力去代替几个已知的力，而不改变其作用效果，即合力和分力可以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相互等效替代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平行四边形定则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：两个力合成时，如果以表示这两个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有向线段为邻边作平行四边形，这两个邻边之间的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就代表合力的大小和方向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这个规律叫作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平行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四边形定则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ef595.jpg" descr="id:21474948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445044" y="2568680"/>
            <a:ext cx="3266786" cy="2445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61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现将钩码改为两个弹簧测力计，如图丙所示，在橡皮筋另一端细线上连接两个弹簧测力计，将结点拉至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O'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点，现使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大小不变地沿顺时针方向转过某一小角度，保持结点位置不变，相应地使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的大小及图中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角发生变化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则相应的变化可能是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一定增大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可能减小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若增大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角一定减小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若增大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角可能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917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5533947"/>
            <a:ext cx="764309" cy="27247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42678" y="5415607"/>
            <a:ext cx="939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</a:rPr>
              <a:t>D</a:t>
            </a:r>
            <a:endParaRPr lang="zh-CN" altLang="en-US" dirty="0"/>
          </a:p>
        </p:txBody>
      </p:sp>
      <p:pic>
        <p:nvPicPr>
          <p:cNvPr id="8" name="ef609.jpg" descr="id:214749530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89278" y="2757537"/>
            <a:ext cx="1714500" cy="2010484"/>
          </a:xfrm>
          <a:prstGeom prst="rect">
            <a:avLst/>
          </a:prstGeom>
        </p:spPr>
      </p:pic>
      <p:pic>
        <p:nvPicPr>
          <p:cNvPr id="9" name="ef610.jpg" descr="id:214749531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04116" y="2932260"/>
            <a:ext cx="2171123" cy="1715025"/>
          </a:xfrm>
          <a:prstGeom prst="rect">
            <a:avLst/>
          </a:prstGeom>
        </p:spPr>
      </p:pic>
      <p:pic>
        <p:nvPicPr>
          <p:cNvPr id="10" name="ef611.jpg" descr="id:214749532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162767" y="3469952"/>
            <a:ext cx="2683935" cy="117733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807245" y="4752466"/>
            <a:ext cx="70394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 </a:t>
            </a:r>
            <a:r>
              <a:rPr lang="en-US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 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456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24解析.eps" descr="id:21474916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764309" cy="27247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平行四边形定则可知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所示变化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可以增大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的同时增大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所示变化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可以增大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的同时减小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所示变化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可以增大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而保持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角不变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31" y="2753030"/>
            <a:ext cx="8744775" cy="1670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926854" y="4423780"/>
            <a:ext cx="9433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1                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2                            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21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合力的大小：｜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≤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≤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多个共点力合成的方法：先求出任意两个力的合力，再求出这个合力跟第三个力的合力，直到把所有的力都合成进去，最后得到的结果就是这些力的合力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1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力的分解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定义：求一个力的分力的过程叫作力的分解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力的分解方法：力的分解是力的合成的逆过程，同样遵循平行四边形定则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把一个已知力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作为平行四边形的对角线，那么该平行四边形的两个邻边，就表示力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的两个分力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力的分解原则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一个力分解为两个力，从理论上讲有无数组解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同一条对角线可以构成的平行四边形有无穷多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在实际问题中，一个力究竟该分解成怎样的两个力，要看力的实际作用效果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195.jpg" descr="id:21474948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07374" y="3212976"/>
            <a:ext cx="4180609" cy="2097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32307"/>
            <a:ext cx="1224136" cy="318404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探究求合力的方法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实验原理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325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如果一个力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F'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的作用效果和两个力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的作用效果相同，都是使同一条一端固定的橡皮条伸长到某点，则这个力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F'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的合力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作出力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F'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的图示，再根据平行四边形定则作出力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的合力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的图示，比较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F'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的大小和方向是否相同，若在误差允许范围内近似相同，则说明互成角度的两个力合成时遵循平行四边形定则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e196.jpg" descr="id:214749488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39022" y="4293096"/>
            <a:ext cx="1981835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59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实验器材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325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方木板、白纸、弹簧测力计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、橡皮条、细绳套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、三角板、刻度尺、图钉若干、铅笔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83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关键步骤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用图钉把橡皮条的一端固定在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点，橡皮条的另一端拴上两个细绳套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用两只弹簧测力计分别勾住细绳套，互成角度拉橡皮条，使橡皮条伸长到某一位置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记录两只弹簧测力计的读数，并用铅笔记下</a:t>
            </a:r>
            <a:r>
              <a:rPr lang="en-US" altLang="zh-CN" b="1" i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点的位置及此时两细绳套的方向</a:t>
            </a:r>
            <a:r>
              <a:rPr lang="en-US" altLang="zh-CN" b="1" spc="-1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用铅笔和刻度尺从结点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沿两条细绳套方向画直线，按选定的标度作出这两只弹簧测力计的拉力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的图示，并以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为邻边，用刻度尺作平行四边形，再过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点画平行四边形的对角线，此对角线即为合力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只用一只弹簧测力计通过细绳套把橡皮条的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拉到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同一位置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，记下弹簧测力计的读数和细绳套的方向，用刻度尺从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点按同样的标度沿记录的方向作出这只弹簧测力计的拉力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F'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26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3371</Words>
  <Application>Microsoft Office PowerPoint</Application>
  <PresentationFormat>自定义</PresentationFormat>
  <Paragraphs>195</Paragraphs>
  <Slides>41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1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420</cp:revision>
  <dcterms:created xsi:type="dcterms:W3CDTF">2020-11-06T05:24:00Z</dcterms:created>
  <dcterms:modified xsi:type="dcterms:W3CDTF">2025-06-17T22:35:18Z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